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9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6"/>
  </p:normalViewPr>
  <p:slideViewPr>
    <p:cSldViewPr>
      <p:cViewPr varScale="1">
        <p:scale>
          <a:sx n="112" d="100"/>
          <a:sy n="112" d="100"/>
        </p:scale>
        <p:origin x="164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47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015CB-F28F-C14B-ACCF-ADD4CDC40DED}" type="datetimeFigureOut">
              <a:rPr lang="it-IT" smtClean="0"/>
              <a:t>08/05/22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ACB7-2B1F-0046-8A17-0989770CEB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1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1ACB7-2B1F-0046-8A17-0989770CEB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062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1ACB7-2B1F-0046-8A17-0989770CEB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94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24300" y="6624463"/>
            <a:ext cx="1295400" cy="188913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172B7-9E3C-46C2-9814-24A79B46939B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8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5" y="-49213"/>
            <a:ext cx="8904288" cy="1143001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36725"/>
            <a:ext cx="5100452" cy="326278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23928" y="6470675"/>
            <a:ext cx="1295400" cy="188913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61DB5-0073-4A69-8906-917F52DF5D46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4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09696-FF95-499D-B656-2E47424AFC5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3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5" y="-49213"/>
            <a:ext cx="8904288" cy="114300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36725"/>
            <a:ext cx="2940050" cy="4389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49650" y="1736725"/>
            <a:ext cx="2940050" cy="4389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8FEF8-1133-46A2-BC19-C7795B30A942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48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3DD0A-7D42-4AE0-866B-1011E637AF2C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07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5" y="-49213"/>
            <a:ext cx="8904288" cy="1143001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B7AED-0E6A-4BA2-93A0-748F794F2BFB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63554-F4FA-4816-B6EB-1215A439BDED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4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7006D-8A16-47EC-9555-47D709905629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D92C5-F335-4A53-802E-7F31578E6037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5" y="-49213"/>
            <a:ext cx="8904288" cy="1143001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C2C6A-4295-47CA-97AD-9055BABF8C03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64338" y="-49213"/>
            <a:ext cx="2225675" cy="6175376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5725" y="-49213"/>
            <a:ext cx="6526213" cy="6175376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69413-FE05-4738-8D0D-2AD2831FA25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67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200" y="5876925"/>
            <a:ext cx="12954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1C1C1-B00F-4A82-80A7-1FCD83F3DAE1}" type="slidenum">
              <a:rPr lang="it-IT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36725"/>
            <a:ext cx="6032500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054" name="Rectangle 30"/>
          <p:cNvSpPr>
            <a:spLocks noChangeArrowheads="1"/>
          </p:cNvSpPr>
          <p:nvPr userDrawn="1"/>
        </p:nvSpPr>
        <p:spPr bwMode="auto">
          <a:xfrm>
            <a:off x="-11113" y="0"/>
            <a:ext cx="9155113" cy="1009650"/>
          </a:xfrm>
          <a:prstGeom prst="rect">
            <a:avLst/>
          </a:prstGeom>
          <a:solidFill>
            <a:srgbClr val="F4960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 userDrawn="1"/>
        </p:nvSpPr>
        <p:spPr bwMode="auto">
          <a:xfrm>
            <a:off x="0" y="6246813"/>
            <a:ext cx="9144000" cy="623887"/>
          </a:xfrm>
          <a:prstGeom prst="rect">
            <a:avLst/>
          </a:prstGeom>
          <a:gradFill rotWithShape="1">
            <a:gsLst>
              <a:gs pos="0">
                <a:srgbClr val="0066CC">
                  <a:gamma/>
                  <a:shade val="72941"/>
                  <a:invGamma/>
                </a:srgbClr>
              </a:gs>
              <a:gs pos="100000">
                <a:srgbClr val="0066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31" name="Picture 3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6289675"/>
            <a:ext cx="25654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it-IT" sz="1800" b="1" baseline="0" smtClean="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348880"/>
            <a:ext cx="8712968" cy="3744416"/>
          </a:xfrm>
        </p:spPr>
        <p:txBody>
          <a:bodyPr/>
          <a:lstStyle/>
          <a:p>
            <a:r>
              <a:rPr lang="it-IT" sz="2400" i="1" dirty="0">
                <a:solidFill>
                  <a:srgbClr val="ED9513"/>
                </a:solidFill>
              </a:rPr>
              <a:t>MISURE DI PREVENZIONE</a:t>
            </a:r>
            <a:br>
              <a:rPr lang="it-IT" sz="2400" i="1" dirty="0">
                <a:solidFill>
                  <a:srgbClr val="ED9513"/>
                </a:solidFill>
              </a:rPr>
            </a:br>
            <a:r>
              <a:rPr lang="it-IT" sz="2400" i="1" dirty="0">
                <a:solidFill>
                  <a:srgbClr val="ED9513"/>
                </a:solidFill>
              </a:rPr>
              <a:t>AMMINISTRATIVA O GIURISDIZIONALE E COSTRUZIONE</a:t>
            </a:r>
            <a:br>
              <a:rPr lang="it-IT" sz="2400" i="1" dirty="0">
                <a:solidFill>
                  <a:srgbClr val="ED9513"/>
                </a:solidFill>
              </a:rPr>
            </a:br>
            <a:r>
              <a:rPr lang="it-IT" sz="2400" i="1" dirty="0">
                <a:solidFill>
                  <a:srgbClr val="ED9513"/>
                </a:solidFill>
              </a:rPr>
              <a:t>DEL MODELLO DI ORGANIZZAZIONE, GESTIONE E CONTROLLO</a:t>
            </a:r>
            <a:br>
              <a:rPr lang="it-IT" sz="4000" i="1" dirty="0">
                <a:solidFill>
                  <a:srgbClr val="ED9513"/>
                </a:solidFill>
              </a:rPr>
            </a:br>
            <a:br>
              <a:rPr lang="it-IT" sz="3500" i="1" dirty="0">
                <a:solidFill>
                  <a:srgbClr val="ED9513"/>
                </a:solidFill>
              </a:rPr>
            </a:br>
            <a: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Avv. Renato </a:t>
            </a:r>
            <a:r>
              <a:rPr lang="it-IT" sz="2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Colavolpe</a:t>
            </a: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it-IT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Milano, 12 maggio 2022</a:t>
            </a: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0" y="6237312"/>
            <a:ext cx="9144000" cy="620688"/>
          </a:xfrm>
          <a:prstGeom prst="rect">
            <a:avLst/>
          </a:prstGeom>
          <a:gradFill flip="none" rotWithShape="1">
            <a:gsLst>
              <a:gs pos="0">
                <a:srgbClr val="1168CB">
                  <a:shade val="30000"/>
                  <a:satMod val="115000"/>
                </a:srgbClr>
              </a:gs>
              <a:gs pos="50000">
                <a:srgbClr val="1168CB">
                  <a:shade val="67500"/>
                  <a:satMod val="115000"/>
                </a:srgbClr>
              </a:gs>
              <a:gs pos="100000">
                <a:srgbClr val="1168CB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95394"/>
            <a:ext cx="2292404" cy="50220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319801"/>
            <a:ext cx="2880320" cy="44285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345045"/>
            <a:ext cx="2304256" cy="39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r>
              <a:rPr lang="it-IT" sz="14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ANALISI DEI RISCHI</a:t>
            </a:r>
          </a:p>
          <a:p>
            <a:endParaRPr lang="it-IT" sz="14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just"/>
            <a:endParaRPr lang="it-IT" sz="14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/>
            <a:endParaRPr lang="it-IT" sz="1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sede di costruzione del Modello 231, relativamente all’analisi dei potenziali rischi è</a:t>
            </a: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«…utile tenere conto sia della </a:t>
            </a:r>
            <a:r>
              <a:rPr lang="it-IT" b="0" i="1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storia dell’ente,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cioè delle sue vicende passate, che delle caratteristiche di altri soggetti operanti nel medesimo settore e, in particolare, degli eventuali illeciti da questi commessi nello stesso ramo di attività.»</a:t>
            </a:r>
          </a:p>
          <a:p>
            <a:pPr algn="l"/>
            <a:endParaRPr lang="it-IT" sz="1200" b="0" i="1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sz="1100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(Confindustria – Linee Guida per la costruzione dei Modelli di Organizzazione, Gestione e Controllo – giugno 2012)</a:t>
            </a:r>
          </a:p>
          <a:p>
            <a:pPr algn="l"/>
            <a:br>
              <a:rPr lang="it-IT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616056-777C-A948-92A9-EA1B21CF9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r>
              <a:rPr lang="it-IT" sz="16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APPRONTAMENTO DEL MODELLO</a:t>
            </a:r>
          </a:p>
          <a:p>
            <a:pPr algn="l"/>
            <a:endParaRPr lang="it-IT" sz="1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1</a:t>
            </a:r>
          </a:p>
          <a:p>
            <a:pPr algn="l"/>
            <a:endParaRPr lang="it-IT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Identificazione delle «aree a rischio»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«aree a rischio»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aziendali definiti come «sensibili»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it-IT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(Fase 1)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Identificazione degli ambiti aziendali oggetto di analisi ed individuazione (preliminare) dei processi e delle attività sensibili;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nonché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Identificazione dei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responsabili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dei processi/attività sensibili (risorse con una conoscenza approfondita dei processi/attività sensibili e dei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meccanisimi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 controllo in essere).</a:t>
            </a:r>
            <a:br>
              <a:rPr lang="it-IT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A5D2FB5-4B5F-DF49-B869-E58715832A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2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endParaRPr lang="it-IT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 propedeutica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(prevalentemente documentale)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analisi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struttura societaria ed organizzativa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della Società per meglio comprendere le attività della stessa Società e di identificare gli ambiti aziendali oggetto di analisi;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Raccolta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documentazione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rilevante e analisi della stessa (aspetti tecnico-organizzativi e legali)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individuazione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dei processi/attività sensibili e preliminare identificazione delle funzioni responsabili di tali processi e attività:</a:t>
            </a:r>
            <a:br>
              <a:rPr lang="it-IT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F978BD-D630-3C45-9E6A-5BAE7AAA1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inventario completo di tutti i processi e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sottoprocessi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aziendali;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raccolta delle informazioni preliminari;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individuazione delle persone chiave (responsabili dei processi e delle attività sensibili) per il supporto operativo dell’individuazione delle aree/attività a rischio;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definizione del perimetro di intervento individuando preliminarmente le aree con riferimento (diretto o indiretto) alle attività sensibili individuate, collegate alle fattispecie di reato («presupposto»), rilevanti ai fini del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 231/2001.</a:t>
            </a:r>
            <a:br>
              <a:rPr lang="it-IT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A7E0DD-AE0B-F94B-91A3-CFB6B5B36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5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2</a:t>
            </a:r>
          </a:p>
          <a:p>
            <a:pPr algn="l"/>
            <a:endParaRPr lang="it-IT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Obiettivo: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analisi, attraverso le interviste alle persone chiave, delle attività sensibili (precedentemente individuate), con enfasi sui «controlli» (occorre verificare in quali aree/settori di attività e secondo quali modalità si possono astrattamente realizzare le fattispecie di reato («rilevanti»).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Mappatura delle attività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(esposte alla commissione dei reati) rilevanti.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L’analisi è compiuta attraverso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interviste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 le persone chiave</a:t>
            </a: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(occorre avere attenzione agli elementi di </a:t>
            </a:r>
            <a:r>
              <a:rPr lang="it-IT" b="0" i="1" u="sng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ed ai controlli preventivi esistenti a presidio delle attività sensibili ed ai processi di gestione).</a:t>
            </a: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C5B746-97B8-2548-8584-052C17631B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6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Principi di controllo (nella rilevazione del sistema di controllo):</a:t>
            </a: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segregazione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dei compiti;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esistenza di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procedure formalizzate;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esistenza di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deleghe formalizzate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coerenti con le responsabilità organizzative assegnate;</a:t>
            </a:r>
          </a:p>
          <a:p>
            <a:pPr marL="342900" indent="-342900" algn="l">
              <a:buFont typeface="+mj-lt"/>
              <a:buAutoNum type="alphaLcParenR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+mj-lt"/>
              <a:buAutoNum type="alphaLcParenR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tracciabilità e verificabilità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 post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delle transazioni tramite adeguati supporti documentali/informativi.</a:t>
            </a: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D58DD4-E75E-844A-A9FA-8C8BBA423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4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Attraverso le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interviste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occorre, con riferimento ai processi/attività sensibili individuati, ottenere le informazioni necessarie per comprendere: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processi elementari/attività svolte;</a:t>
            </a:r>
          </a:p>
          <a:p>
            <a:pPr marL="400050" indent="-400050" algn="l">
              <a:buFont typeface="+mj-lt"/>
              <a:buAutoNum type="romanLcPeriod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 funzioni/soggetti interni/esterni coinvolti,</a:t>
            </a:r>
          </a:p>
          <a:p>
            <a:pPr marL="400050" indent="-400050" algn="l">
              <a:buFont typeface="+mj-lt"/>
              <a:buAutoNum type="romanLcPeriod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relativi ruoli/responsabilità;</a:t>
            </a:r>
          </a:p>
          <a:p>
            <a:pPr marL="400050" indent="-400050" algn="l">
              <a:buFont typeface="+mj-lt"/>
              <a:buAutoNum type="romanLcPeriod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sistema dei controlli esistenti.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 termine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2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 procede alla rilevazione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situazione aziendale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(c.d. «mappatura delle attività sensibili»).</a:t>
            </a: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C28461-F342-8A44-A56F-2337B0A423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9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3</a:t>
            </a: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Obiettivo: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individuazione: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AutoNum type="alphaLcParenBoth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dei requisiti organizzativi caratterizzanti un Modello di Organizzazione e Controllo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idoneo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prevenire reati rilevanti;</a:t>
            </a:r>
          </a:p>
          <a:p>
            <a:pPr marL="342900" indent="-342900" algn="l">
              <a:buAutoNum type="alphaLcParenBoth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AutoNum type="alphaLcParenBoth"/>
            </a:pP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azioni di miglioramento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Modello Organizzativo esistente.</a:t>
            </a:r>
          </a:p>
          <a:p>
            <a:pPr marL="342900" indent="-342900" algn="l">
              <a:buAutoNum type="alphaLcParenBoth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i="1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«GAP ANALYSIS»</a:t>
            </a:r>
            <a:r>
              <a:rPr lang="it-IT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(analisi comparativa) tra il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Modello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Organizzativo e di controllo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esistente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(«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») e un modello astratto di riferimento («to be»), valutato sulla base delle esigenze manifestate dalla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discipilina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(ex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D.Lgs.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 231/2001).</a:t>
            </a:r>
          </a:p>
          <a:p>
            <a:pPr marL="342900" indent="-342900" algn="l">
              <a:buAutoNum type="alphaLcParenBoth"/>
            </a:pPr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AutoNum type="alphaLcParenBoth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97E4EC-0759-7941-9418-6334FB1AB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26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Attraverso la c.d.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«gap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è possibile desumere le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aree di miglioramento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sistema di controllo interno esistente.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Successivamente, viene così predisposto un «piano di attuazione»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»),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finalizzato all’individuazione dei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requisiti organizzativi caratterizzanti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 un Modello di Organizzazione e di Gestione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quanto disposto dal D.lg. N. 231/2001 (e le azioni di miglioramento del sistema di controllo interno).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9160D16-49D6-2842-802D-A39B2A98C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4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 termine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3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vengono redatte delle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schede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(condivise) che illustrano in un unico contesto i risultati della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della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«gap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ed il piano d’azione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»). </a:t>
            </a: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Sulla base delle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schede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viene redatto un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(«executive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»)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 presentare in Consiglio di Amministrazione.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4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Obiettivo: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definizione del Modello di Organizzazione, Gestione e Controllo (ex.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 231/2001), articolato in tutte le sue componenti e regole di funzionamento, idonee alla prevenzione dei reati.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17D51C-043D-EF47-864F-B5572DA91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2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i="1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«White list» 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(L.n.190/2012 e DPCM del 18 aprile 2013)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Presso le Prefetture è stato istituito l’elenco dei fornitori, prestatori di servizi ed esecutori di lavori non soggetti a tentativo di infiltrazione mafiosa, operanti nei settori maggiormente a rischio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(c.d. «White list»).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L’iscrizione nell’elenco che è di natura volontaria, soddisfa i requisiti per l’informazione antimafia per l’esercizio dell’attività per cui è stata disposta l’iscrizione ed è valida per dodici mesi, salvi gli esiti di verifiche periodiche.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mancata valutazione di tali indici di rischio può determinare l’accertamento di un’ipotesi concorsuale in ordine ai gravi reati presupposto.</a:t>
            </a: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B1CF16-380A-B541-8086-1D07B314C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3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Rischio-reato di intermediazione illecita e sfruttamento del lavoro </a:t>
            </a: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 art. 603-bis c.p. («Caporalato»)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rischio di commissione del reato è correlabile a qualsiasi ente che per svolgimento del proprio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impieghi lavoratori in condizioni di sfruttamento approfittando del loro stato di bisogno,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direttamente oppure attraverso l’intermediazione di altri soggetti.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sz="1100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(Circolare n.5/2019 – Ispettorato Nazionale del Lavoro – Oggetto: art. 603 bis c.p. intermediazione illecita e sfruttamento del lavoro – attività di vigilanza – Linee Guida)</a:t>
            </a: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7CFF56-D52A-FF4C-9B29-5D5161A879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 sensibili e processi a rischio-reato: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commerciale;</a:t>
            </a: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Modello operativo commesse;</a:t>
            </a: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controparti (qualifica e contrattualizzazione);</a:t>
            </a:r>
          </a:p>
          <a:p>
            <a:pPr marL="400050" indent="-400050" algn="l">
              <a:buFont typeface="+mj-lt"/>
              <a:buAutoNum type="romanLcPeriod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 di monitoraggio degli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indici di sfruttamento:</a:t>
            </a:r>
          </a:p>
          <a:p>
            <a:pPr marL="400050" indent="-400050" algn="l">
              <a:buFont typeface="+mj-lt"/>
              <a:buAutoNum type="romanLcPeriod"/>
            </a:pPr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reiterata corresponsione di retribuzioni in un modo palesemente difforme dai contratti di lavoro;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violazione della normativa relativa agli orari di lavoro, ai periodi di riposo, all’aspettativa obbligatoria, alle ferie;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violazione delle norme in materia di sicurezza e igiene nei luoghi di lavoro;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condizioni di lavoro, metodi di sorveglianza o situazioni alloggiative degradanti.</a:t>
            </a:r>
          </a:p>
          <a:p>
            <a:pPr marL="400050" indent="-400050" algn="l">
              <a:buFont typeface="+mj-lt"/>
              <a:buAutoNum type="romanLcPeriod"/>
            </a:pPr>
            <a:endParaRPr lang="it-IT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0D26955-7E22-F141-B330-00C7939330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28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Presidio del rischio correlato alla «gestione delle proprie controparti»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Codice Etico;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Processo di valutazione dell’affidabilità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reputazionale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delle controparti (selezione, valutazione del rischio,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due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diligence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Requisiti di affidabilità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reputazionale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materia di: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corruzione;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riciclaggio;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finanziamento al terrorismo;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criminalità organizzata;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antitrust;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it-IT" sz="18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diritti umani.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72BE37-1739-5E48-A976-7872092E99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it-IT" sz="18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ediante: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t-IT" sz="1800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utocertificazione delle controparte;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compilazione di questionari (casellario giudiziale, carichi pendenti);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modulo interno di Verifica e Valutazione;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controlli periodici;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attraverso il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database;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visura camerale (fiduciarie,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n.dipendenti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etc.);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verifica eventuale iscrizione nella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white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list»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D45877-659F-634F-B32F-C2D8C6E83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 231/2001 REATI TRIBUTARI – RISCHIO PENALE TRIBUTARIO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settore tributario era già interessato da forme di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carattere preventivo, in particolare il c.d. 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u="sng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Tax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Control Framework» (TCF),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«Cooperative </a:t>
            </a:r>
            <a:r>
              <a:rPr lang="it-IT" i="1" u="sng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benché quest’ultima appannaggio dei grandi contribuenti. Oggi, l’inserimento dei reati tributari nel novero dei reati presupposto della responsabilità degli enti pone a carico di tutte le società l’onere di gestire il rischio «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penal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-tributario», attraverso 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mappatura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delle attività sensibili, 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valutazione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dell’efficacia preventiva dei presidi in essere e l’implementazione di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azioni per la mitigazione del rischio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all’interno del Modello 231.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7DA76B2-30B4-704D-AC81-F363D47D67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Adozione di apposite procedure</a:t>
            </a:r>
            <a:r>
              <a:rPr lang="it-IT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(formalizzate nel Modello) volte alla prevenzione della commissione di diverse fattispecie di reati tributari.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Ed, in particolare, il delitto di dichiarazione fraudolenta mediante uso di fatturazione per operazioni inesistenti (art. 2, </a:t>
            </a:r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D.Lgs.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 74 del 2000).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b="0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Penale, Sez. 3 n. 16302/2022. 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23D1F6-774E-FD47-A32B-AD827BB9EE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40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ILLECITI TRIBUTARI (ARTT. 2 E 3, </a:t>
            </a:r>
            <a:r>
              <a:rPr lang="it-IT" u="sng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D.Lgs.</a:t>
            </a:r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n.74/2000)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gestione del rischio fiscale deve integrarsi nel Modello </a:t>
            </a: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 a rischio: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del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ciclo passivo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degli acquisti;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dei processi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amministrativo-contabili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del processo di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calcolo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delle imposte e dell’IVA;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gestione del processo di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sottoscrizione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presentazione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delle dichiarazioni delle </a:t>
            </a:r>
            <a:r>
              <a:rPr lang="it-IT" b="0" ker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imposte e dell’IVA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77AFADB-74EF-9A4A-BDFA-8F801A3F98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19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712968" cy="3600400"/>
          </a:xfrm>
        </p:spPr>
        <p:txBody>
          <a:bodyPr/>
          <a:lstStyle/>
          <a:p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652F7D5-938A-B74B-BB7B-15A5DDA1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192"/>
            <a:ext cx="9144000" cy="6858000"/>
          </a:xfrm>
          <a:prstGeom prst="rect">
            <a:avLst/>
          </a:prstGeom>
        </p:spPr>
      </p:pic>
      <p:sp>
        <p:nvSpPr>
          <p:cNvPr id="5" name="Titolo 2">
            <a:extLst>
              <a:ext uri="{FF2B5EF4-FFF2-40B4-BE49-F238E27FC236}">
                <a16:creationId xmlns:a16="http://schemas.microsoft.com/office/drawing/2014/main" id="{560F49E9-29AA-3D4C-A677-CC8464AA2892}"/>
              </a:ext>
            </a:extLst>
          </p:cNvPr>
          <p:cNvSpPr txBox="1">
            <a:spLocks/>
          </p:cNvSpPr>
          <p:nvPr/>
        </p:nvSpPr>
        <p:spPr>
          <a:xfrm>
            <a:off x="683568" y="1972558"/>
            <a:ext cx="7776864" cy="3800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it-IT" sz="1800" b="1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</a:defRPr>
            </a:lvl9pPr>
          </a:lstStyle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Occorre procedere:</a:t>
            </a: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elaborazione della </a:t>
            </a:r>
            <a:r>
              <a:rPr lang="it-IT" b="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matrice dei rischi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elaborazione di un documento di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gap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contenente una valutazione circa i presidi esistenti e quelli che si ritiene d’istituire 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 novo;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aggiornamento dei protocolli e dei ruoli, con l’inserimento del responsabile </a:t>
            </a:r>
            <a:r>
              <a:rPr lang="it-IT" b="0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Tax</a:t>
            </a:r>
            <a:r>
              <a:rPr lang="it-IT" b="0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Affairs </a:t>
            </a:r>
            <a:r>
              <a:rPr lang="it-IT" b="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(ove presente o necessario).</a:t>
            </a: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it-IT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u="sng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b="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2400" b="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41FF6B-CF92-3B43-B5A7-0179E2CF68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72B7-9E3C-46C2-9814-24A79B46939B}" type="slidenum">
              <a:rPr lang="it-IT" smtClean="0">
                <a:solidFill>
                  <a:srgbClr val="FFFFFF"/>
                </a:solidFill>
              </a:rPr>
              <a:pPr>
                <a:defRPr/>
              </a:pPr>
              <a:t>20</a:t>
            </a:fld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5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73192"/>
            <a:ext cx="2592290" cy="45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143508" y="2708920"/>
            <a:ext cx="8712968" cy="3744416"/>
          </a:xfrm>
        </p:spPr>
        <p:txBody>
          <a:bodyPr/>
          <a:lstStyle/>
          <a:p>
            <a:r>
              <a:rPr lang="it-IT" sz="4000" dirty="0">
                <a:solidFill>
                  <a:srgbClr val="ED9513"/>
                </a:solidFill>
              </a:rPr>
              <a:t>GRAZIE </a:t>
            </a:r>
            <a:br>
              <a:rPr lang="it-IT" sz="4000" dirty="0">
                <a:solidFill>
                  <a:srgbClr val="ED9513"/>
                </a:solidFill>
              </a:rPr>
            </a:br>
            <a:r>
              <a:rPr lang="it-IT" sz="4000" dirty="0">
                <a:solidFill>
                  <a:srgbClr val="ED9513"/>
                </a:solidFill>
              </a:rPr>
              <a:t>per l’attenzione!</a:t>
            </a:r>
            <a:br>
              <a:rPr lang="it-IT" sz="4000" i="1" dirty="0">
                <a:solidFill>
                  <a:srgbClr val="ED9513"/>
                </a:solidFill>
              </a:rPr>
            </a:br>
            <a:br>
              <a:rPr lang="it-IT" sz="3500" i="1" dirty="0">
                <a:solidFill>
                  <a:srgbClr val="ED9513"/>
                </a:solidFill>
              </a:rPr>
            </a:b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br>
              <a:rPr lang="it-IT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it-IT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0" y="6237312"/>
            <a:ext cx="9144000" cy="620688"/>
          </a:xfrm>
          <a:prstGeom prst="rect">
            <a:avLst/>
          </a:prstGeom>
          <a:gradFill flip="none" rotWithShape="1">
            <a:gsLst>
              <a:gs pos="0">
                <a:srgbClr val="1168CB">
                  <a:shade val="30000"/>
                  <a:satMod val="115000"/>
                </a:srgbClr>
              </a:gs>
              <a:gs pos="50000">
                <a:srgbClr val="1168CB">
                  <a:shade val="67500"/>
                  <a:satMod val="115000"/>
                </a:srgbClr>
              </a:gs>
              <a:gs pos="100000">
                <a:srgbClr val="1168CB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95394"/>
            <a:ext cx="2292404" cy="50220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319801"/>
            <a:ext cx="2880320" cy="44285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345045"/>
            <a:ext cx="2304256" cy="39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2607</Words>
  <Application>Microsoft Macintosh PowerPoint</Application>
  <PresentationFormat>Presentazione su schermo (4:3)</PresentationFormat>
  <Paragraphs>287</Paragraphs>
  <Slides>21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Arial</vt:lpstr>
      <vt:lpstr>Calibri</vt:lpstr>
      <vt:lpstr>Microsoft Sans Serif</vt:lpstr>
      <vt:lpstr>Struttura predefinita</vt:lpstr>
      <vt:lpstr>MISURE DI PREVENZIONE AMMINISTRATIVA O GIURISDIZIONALE E COSTRUZIONE DEL MODELLO DI ORGANIZZAZIONE, GESTIONE E CONTROLLO  Avv. Renato Colavolpe  Milano, 12 maggio 2022 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                                </vt:lpstr>
      <vt:lpstr>GRAZIE  per l’attenzione! 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Emanuela Bruzzese</dc:creator>
  <cp:lastModifiedBy>Microsoft Office User</cp:lastModifiedBy>
  <cp:revision>70</cp:revision>
  <dcterms:created xsi:type="dcterms:W3CDTF">2015-01-14T08:56:51Z</dcterms:created>
  <dcterms:modified xsi:type="dcterms:W3CDTF">2022-05-08T18:25:56Z</dcterms:modified>
</cp:coreProperties>
</file>